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unknown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Tornados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Texas</c:v>
                </c:pt>
                <c:pt idx="1">
                  <c:v>Oklahoma</c:v>
                </c:pt>
                <c:pt idx="2">
                  <c:v>Kansas</c:v>
                </c:pt>
                <c:pt idx="3">
                  <c:v>Florida</c:v>
                </c:pt>
                <c:pt idx="4">
                  <c:v>Nebraska</c:v>
                </c:pt>
                <c:pt idx="5">
                  <c:v>Iowa</c:v>
                </c:pt>
                <c:pt idx="6">
                  <c:v>Missouri</c:v>
                </c:pt>
                <c:pt idx="7">
                  <c:v>South Dakota</c:v>
                </c:pt>
                <c:pt idx="8">
                  <c:v>Illinois</c:v>
                </c:pt>
                <c:pt idx="9">
                  <c:v>Colorado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5490</c:v>
                </c:pt>
                <c:pt idx="1">
                  <c:v>2300</c:v>
                </c:pt>
                <c:pt idx="2">
                  <c:v>2110</c:v>
                </c:pt>
                <c:pt idx="3">
                  <c:v>2009</c:v>
                </c:pt>
                <c:pt idx="4">
                  <c:v>1673</c:v>
                </c:pt>
                <c:pt idx="5">
                  <c:v>1374</c:v>
                </c:pt>
                <c:pt idx="6">
                  <c:v>1166</c:v>
                </c:pt>
                <c:pt idx="7">
                  <c:v>1139</c:v>
                </c:pt>
                <c:pt idx="8">
                  <c:v>1137</c:v>
                </c:pt>
                <c:pt idx="9">
                  <c:v>1113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Texas</c:v>
                </c:pt>
                <c:pt idx="1">
                  <c:v>Oklahoma</c:v>
                </c:pt>
                <c:pt idx="2">
                  <c:v>Kansas</c:v>
                </c:pt>
                <c:pt idx="3">
                  <c:v>Florida</c:v>
                </c:pt>
                <c:pt idx="4">
                  <c:v>Nebraska</c:v>
                </c:pt>
                <c:pt idx="5">
                  <c:v>Iowa</c:v>
                </c:pt>
                <c:pt idx="6">
                  <c:v>Missouri</c:v>
                </c:pt>
                <c:pt idx="7">
                  <c:v>South Dakota</c:v>
                </c:pt>
                <c:pt idx="8">
                  <c:v>Illinois</c:v>
                </c:pt>
                <c:pt idx="9">
                  <c:v>Colorado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Texas</c:v>
                </c:pt>
                <c:pt idx="1">
                  <c:v>Oklahoma</c:v>
                </c:pt>
                <c:pt idx="2">
                  <c:v>Kansas</c:v>
                </c:pt>
                <c:pt idx="3">
                  <c:v>Florida</c:v>
                </c:pt>
                <c:pt idx="4">
                  <c:v>Nebraska</c:v>
                </c:pt>
                <c:pt idx="5">
                  <c:v>Iowa</c:v>
                </c:pt>
                <c:pt idx="6">
                  <c:v>Missouri</c:v>
                </c:pt>
                <c:pt idx="7">
                  <c:v>South Dakota</c:v>
                </c:pt>
                <c:pt idx="8">
                  <c:v>Illinois</c:v>
                </c:pt>
                <c:pt idx="9">
                  <c:v>Colorado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51040"/>
        <c:axId val="4552576"/>
      </c:barChart>
      <c:catAx>
        <c:axId val="4551040"/>
        <c:scaling>
          <c:orientation val="minMax"/>
        </c:scaling>
        <c:delete val="0"/>
        <c:axPos val="b"/>
        <c:majorTickMark val="out"/>
        <c:minorTickMark val="none"/>
        <c:tickLblPos val="nextTo"/>
        <c:crossAx val="4552576"/>
        <c:crosses val="autoZero"/>
        <c:auto val="1"/>
        <c:lblAlgn val="ctr"/>
        <c:lblOffset val="100"/>
        <c:noMultiLvlLbl val="0"/>
      </c:catAx>
      <c:valAx>
        <c:axId val="4552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51040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Tornados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Utah</c:v>
                </c:pt>
                <c:pt idx="1">
                  <c:v>New Hamshire</c:v>
                </c:pt>
                <c:pt idx="2">
                  <c:v>Connecicut</c:v>
                </c:pt>
                <c:pt idx="3">
                  <c:v>Washington</c:v>
                </c:pt>
                <c:pt idx="4">
                  <c:v>Delaware</c:v>
                </c:pt>
                <c:pt idx="5">
                  <c:v>Nevada</c:v>
                </c:pt>
                <c:pt idx="6">
                  <c:v>Oregon</c:v>
                </c:pt>
                <c:pt idx="7">
                  <c:v>Vermont</c:v>
                </c:pt>
                <c:pt idx="8">
                  <c:v>Hawaii</c:v>
                </c:pt>
                <c:pt idx="9">
                  <c:v>Rhode Island</c:v>
                </c:pt>
                <c:pt idx="10">
                  <c:v>Alaska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76</c:v>
                </c:pt>
                <c:pt idx="1">
                  <c:v>72</c:v>
                </c:pt>
                <c:pt idx="2">
                  <c:v>61</c:v>
                </c:pt>
                <c:pt idx="3">
                  <c:v>55</c:v>
                </c:pt>
                <c:pt idx="4">
                  <c:v>52</c:v>
                </c:pt>
                <c:pt idx="5">
                  <c:v>48</c:v>
                </c:pt>
                <c:pt idx="6">
                  <c:v>44</c:v>
                </c:pt>
                <c:pt idx="7">
                  <c:v>32</c:v>
                </c:pt>
                <c:pt idx="8">
                  <c:v>28</c:v>
                </c:pt>
                <c:pt idx="9">
                  <c:v>8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Utah</c:v>
                </c:pt>
                <c:pt idx="1">
                  <c:v>New Hamshire</c:v>
                </c:pt>
                <c:pt idx="2">
                  <c:v>Connecicut</c:v>
                </c:pt>
                <c:pt idx="3">
                  <c:v>Washington</c:v>
                </c:pt>
                <c:pt idx="4">
                  <c:v>Delaware</c:v>
                </c:pt>
                <c:pt idx="5">
                  <c:v>Nevada</c:v>
                </c:pt>
                <c:pt idx="6">
                  <c:v>Oregon</c:v>
                </c:pt>
                <c:pt idx="7">
                  <c:v>Vermont</c:v>
                </c:pt>
                <c:pt idx="8">
                  <c:v>Hawaii</c:v>
                </c:pt>
                <c:pt idx="9">
                  <c:v>Rhode Island</c:v>
                </c:pt>
                <c:pt idx="10">
                  <c:v>Alaska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Utah</c:v>
                </c:pt>
                <c:pt idx="1">
                  <c:v>New Hamshire</c:v>
                </c:pt>
                <c:pt idx="2">
                  <c:v>Connecicut</c:v>
                </c:pt>
                <c:pt idx="3">
                  <c:v>Washington</c:v>
                </c:pt>
                <c:pt idx="4">
                  <c:v>Delaware</c:v>
                </c:pt>
                <c:pt idx="5">
                  <c:v>Nevada</c:v>
                </c:pt>
                <c:pt idx="6">
                  <c:v>Oregon</c:v>
                </c:pt>
                <c:pt idx="7">
                  <c:v>Vermont</c:v>
                </c:pt>
                <c:pt idx="8">
                  <c:v>Hawaii</c:v>
                </c:pt>
                <c:pt idx="9">
                  <c:v>Rhode Island</c:v>
                </c:pt>
                <c:pt idx="10">
                  <c:v>Alaska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1136"/>
        <c:axId val="4572672"/>
      </c:barChart>
      <c:catAx>
        <c:axId val="4571136"/>
        <c:scaling>
          <c:orientation val="minMax"/>
        </c:scaling>
        <c:delete val="0"/>
        <c:axPos val="b"/>
        <c:majorTickMark val="out"/>
        <c:minorTickMark val="none"/>
        <c:tickLblPos val="nextTo"/>
        <c:crossAx val="4572672"/>
        <c:crosses val="autoZero"/>
        <c:auto val="1"/>
        <c:lblAlgn val="ctr"/>
        <c:lblOffset val="100"/>
        <c:noMultiLvlLbl val="0"/>
      </c:catAx>
      <c:valAx>
        <c:axId val="4572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71136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99ABD0-44A1-4C97-B354-F8FB5EA7E6E2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3E00C60-0E21-42CC-AD2F-1F9C882D28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ngineering.org/view_activity.php?url=collection%2Fcub_%2Factivities%2Fcub_natdis%2Fcub_natdis_lesson08_activity3.xml&amp;state=Georgia" TargetMode="External"/><Relationship Id="rId2" Type="http://schemas.openxmlformats.org/officeDocument/2006/relationships/hyperlink" Target="http://www.teachengineering.org/view_activity.php?url=collection%2Fcub_%2Factivities%2Fcub_natdis%2Fcub_natdis_lesson08_activity1.xml&amp;state=Georgi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Kenzie Winther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Windstorm: Worksheets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64" y="1600200"/>
            <a:ext cx="3438272" cy="452596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Vocabulary Terms:</a:t>
            </a:r>
          </a:p>
          <a:p>
            <a:pPr lvl="1"/>
            <a:r>
              <a:rPr lang="pt-BR" dirty="0" smtClean="0"/>
              <a:t>tornado</a:t>
            </a:r>
          </a:p>
          <a:p>
            <a:pPr lvl="1"/>
            <a:r>
              <a:rPr lang="pt-BR" dirty="0" smtClean="0"/>
              <a:t>vortex</a:t>
            </a:r>
          </a:p>
          <a:p>
            <a:pPr lvl="1"/>
            <a:r>
              <a:rPr lang="pt-BR" dirty="0" smtClean="0"/>
              <a:t>wedge tornado </a:t>
            </a:r>
          </a:p>
          <a:p>
            <a:pPr lvl="1"/>
            <a:r>
              <a:rPr lang="pt-BR" dirty="0" smtClean="0"/>
              <a:t>rope tornado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6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Windstorm: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Get in groups to make observations on what they see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Fill one of the two-liter bottles with water and connect it to the neck of other bottle with duct tape or a tornado tube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Students turn bottle upside down and quickly twist it (looking for a tornado vortex in upper bottle)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Draw picture of what they saw in journal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Optional: Students create an informative flyer about tornadoes (drawing a picture of the spinning vortex of a tornado). Have students list some facts about tornadoes or things that they have learned about tornadoes.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65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Windstorm: Setup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200" y="2260601"/>
            <a:ext cx="4064000" cy="304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2126" y="2270126"/>
            <a:ext cx="414019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81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_4410.MOV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7000" y="609600"/>
            <a:ext cx="3484562" cy="5645150"/>
          </a:xfrm>
        </p:spPr>
      </p:pic>
    </p:spTree>
    <p:extLst>
      <p:ext uri="{BB962C8B-B14F-4D97-AF65-F5344CB8AC3E}">
        <p14:creationId xmlns:p14="http://schemas.microsoft.com/office/powerpoint/2010/main" val="303643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Windstorm: 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group of students could make their own tornado</a:t>
            </a:r>
          </a:p>
          <a:p>
            <a:r>
              <a:rPr lang="en-US" dirty="0" smtClean="0"/>
              <a:t>Journal page good for them to fill out</a:t>
            </a:r>
          </a:p>
          <a:p>
            <a:r>
              <a:rPr lang="en-US" dirty="0" smtClean="0"/>
              <a:t>The project would be a good way to asses what they learned</a:t>
            </a:r>
          </a:p>
          <a:p>
            <a:r>
              <a:rPr lang="en-US" dirty="0" smtClean="0"/>
              <a:t>Good for 3</a:t>
            </a:r>
            <a:r>
              <a:rPr lang="en-US" baseline="30000" dirty="0" smtClean="0"/>
              <a:t>rd</a:t>
            </a:r>
            <a:r>
              <a:rPr lang="en-US" dirty="0" smtClean="0"/>
              <a:t> graders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64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Windstorm </a:t>
            </a:r>
            <a:r>
              <a:rPr lang="en-US" u="sng" dirty="0">
                <a:hlinkClick r:id="rId2"/>
              </a:rPr>
              <a:t>http://www.teachengineering.org/view_activity.php?url=collection%2Fcub_%2Factivities%2Fcub_natdis%2Fcub_natdis_lesson08_activity1.xml&amp;state=Georgia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ornado </a:t>
            </a:r>
            <a:r>
              <a:rPr lang="en-US" dirty="0"/>
              <a:t>in </a:t>
            </a:r>
            <a:r>
              <a:rPr lang="en-US" dirty="0" smtClean="0"/>
              <a:t>My State? </a:t>
            </a:r>
            <a:r>
              <a:rPr lang="en-US" u="sng" dirty="0">
                <a:hlinkClick r:id="rId3"/>
              </a:rPr>
              <a:t>http://www.teachengineering.org/view_activity.php?url=collection%2Fcub_%2Factivities%2Fcub_natdis%2Fcub_natdis_lesson08_activity3.xml&amp;state=Georgia</a:t>
            </a:r>
            <a:endParaRPr lang="en" u="sng" dirty="0">
              <a:hlinkClick r:id="rId3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29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Tornado in My State?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Georgia Science:</a:t>
            </a:r>
          </a:p>
          <a:p>
            <a:pPr lvl="2"/>
            <a:r>
              <a:rPr lang="en-US" dirty="0" smtClean="0"/>
              <a:t>Use geometric figures, number sequences, graphs, diagrams, sketches, number lines, maps, and stories to represent corresponding features of objects, events, and processes in the real world. (Grade: 3) [2006]</a:t>
            </a:r>
          </a:p>
          <a:p>
            <a:pPr lvl="1"/>
            <a:r>
              <a:rPr lang="en-US" dirty="0" smtClean="0"/>
              <a:t>Georgia Math:</a:t>
            </a:r>
          </a:p>
          <a:p>
            <a:pPr lvl="2"/>
            <a:r>
              <a:rPr lang="en-US" dirty="0" smtClean="0"/>
              <a:t>Solve problems by organizing and displaying data in bar graphs and tables. (Grade: 3) [2006] </a:t>
            </a:r>
          </a:p>
          <a:p>
            <a:pPr lvl="2"/>
            <a:r>
              <a:rPr lang="en-US" dirty="0" smtClean="0"/>
              <a:t>Determine and justify the range, mode, and median of a set of data. (Grade: 4) [2008] </a:t>
            </a:r>
          </a:p>
          <a:p>
            <a:pPr lvl="2"/>
            <a:r>
              <a:rPr lang="en-US" dirty="0" smtClean="0"/>
              <a:t> Analyze data presented in a graph. (Grade: 5) [2006]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6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 Tornado in My State?:</a:t>
            </a:r>
            <a:br>
              <a:rPr lang="en-US" dirty="0" smtClean="0"/>
            </a:br>
            <a:r>
              <a:rPr lang="en-US" dirty="0" smtClean="0"/>
              <a:t>Summary of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 able to analyze data and graphs of tornados throughout the United States</a:t>
            </a:r>
          </a:p>
          <a:p>
            <a:pPr lvl="1"/>
            <a:r>
              <a:rPr lang="en-US" sz="2400" dirty="0" smtClean="0"/>
              <a:t>Create graphs their own graphs of the top ten states</a:t>
            </a:r>
          </a:p>
          <a:p>
            <a:pPr lvl="1"/>
            <a:r>
              <a:rPr lang="en-US" sz="2400" dirty="0" smtClean="0"/>
              <a:t>Incorporate math by determining median and mode of data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62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Tornado in My State?:</a:t>
            </a:r>
            <a:br>
              <a:rPr lang="en-US" dirty="0" smtClean="0"/>
            </a:br>
            <a:r>
              <a:rPr lang="en-US" dirty="0" smtClean="0"/>
              <a:t>Worksheets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</p:spPr>
        <p:txBody>
          <a:bodyPr/>
          <a:lstStyle/>
          <a:p>
            <a:r>
              <a:rPr lang="en-US" dirty="0" smtClean="0"/>
              <a:t>Easier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10719"/>
            <a:ext cx="3581400" cy="465885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295400"/>
            <a:ext cx="4041775" cy="639762"/>
          </a:xfrm>
        </p:spPr>
        <p:txBody>
          <a:bodyPr/>
          <a:lstStyle/>
          <a:p>
            <a:r>
              <a:rPr lang="en-US" dirty="0" smtClean="0"/>
              <a:t>Advance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" r="11782"/>
          <a:stretch/>
        </p:blipFill>
        <p:spPr>
          <a:xfrm>
            <a:off x="4661746" y="1905000"/>
            <a:ext cx="3720254" cy="4572000"/>
          </a:xfrm>
        </p:spPr>
      </p:pic>
    </p:spTree>
    <p:extLst>
      <p:ext uri="{BB962C8B-B14F-4D97-AF65-F5344CB8AC3E}">
        <p14:creationId xmlns:p14="http://schemas.microsoft.com/office/powerpoint/2010/main" val="40218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Tornado in My State?: </a:t>
            </a:r>
            <a:br>
              <a:rPr lang="en-US" dirty="0" smtClean="0"/>
            </a:br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Have students predict which state has the most and which state has the least amount of tornados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partners; make bar graph with ten states with the most tornados </a:t>
            </a:r>
            <a:r>
              <a:rPr lang="en-US" b="1" dirty="0" smtClean="0"/>
              <a:t>and </a:t>
            </a:r>
            <a:r>
              <a:rPr lang="en-US" dirty="0" smtClean="0"/>
              <a:t>the ten states with the least tornados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Answer questions: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State most? State least?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Median? (middle value) Mode? (number most often)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Tornado in My State?:</a:t>
            </a:r>
            <a:br>
              <a:rPr lang="en-US" dirty="0" smtClean="0"/>
            </a:br>
            <a:r>
              <a:rPr lang="en-US" dirty="0" smtClean="0"/>
              <a:t>Graphs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50014235"/>
              </p:ext>
            </p:extLst>
          </p:nvPr>
        </p:nvGraphicFramePr>
        <p:xfrm>
          <a:off x="533400" y="2133600"/>
          <a:ext cx="3505200" cy="3611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Least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0759898"/>
              </p:ext>
            </p:extLst>
          </p:nvPr>
        </p:nvGraphicFramePr>
        <p:xfrm>
          <a:off x="4800600" y="2133600"/>
          <a:ext cx="3660775" cy="345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14400" y="59436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Median: </a:t>
            </a:r>
            <a:r>
              <a:rPr lang="en-US" dirty="0" smtClean="0"/>
              <a:t>between 25</a:t>
            </a:r>
            <a:r>
              <a:rPr lang="en-US" baseline="30000" dirty="0" smtClean="0"/>
              <a:t>th</a:t>
            </a:r>
            <a:r>
              <a:rPr lang="en-US" dirty="0" smtClean="0"/>
              <a:t> and 26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423 and 434 </a:t>
            </a:r>
          </a:p>
          <a:p>
            <a:r>
              <a:rPr lang="en-US" b="1" dirty="0" smtClean="0"/>
              <a:t>Mode: </a:t>
            </a:r>
            <a:r>
              <a:rPr lang="en-US" dirty="0" smtClean="0"/>
              <a:t>886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1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Tornado in My State?:</a:t>
            </a:r>
            <a:br>
              <a:rPr lang="en-US" dirty="0" smtClean="0"/>
            </a:br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Incorporated math skills nicely</a:t>
            </a:r>
          </a:p>
          <a:p>
            <a:pPr lvl="1"/>
            <a:r>
              <a:rPr lang="en-US" dirty="0" smtClean="0"/>
              <a:t>Median, mode</a:t>
            </a:r>
          </a:p>
          <a:p>
            <a:pPr lvl="1"/>
            <a:r>
              <a:rPr lang="en-US" dirty="0" smtClean="0"/>
              <a:t>Least, most</a:t>
            </a:r>
          </a:p>
          <a:p>
            <a:r>
              <a:rPr lang="en-US" dirty="0" smtClean="0"/>
              <a:t>Good making them practice making graphs from data</a:t>
            </a:r>
          </a:p>
          <a:p>
            <a:pPr lvl="1"/>
            <a:r>
              <a:rPr lang="en-US" dirty="0" smtClean="0"/>
              <a:t>They will be doing it by hand on graph paper </a:t>
            </a:r>
          </a:p>
          <a:p>
            <a:pPr lvl="1"/>
            <a:r>
              <a:rPr lang="en-US" dirty="0" smtClean="0"/>
              <a:t>Can teach about </a:t>
            </a:r>
            <a:r>
              <a:rPr lang="en-US" smtClean="0"/>
              <a:t>scale also</a:t>
            </a:r>
            <a:endParaRPr lang="en-US" dirty="0" smtClean="0"/>
          </a:p>
          <a:p>
            <a:r>
              <a:rPr lang="en-US" dirty="0" smtClean="0"/>
              <a:t>Good for 3-5; which worksheet depends on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1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Windstorm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Standards: 	</a:t>
            </a:r>
          </a:p>
          <a:p>
            <a:pPr lvl="1"/>
            <a:r>
              <a:rPr lang="en-US" sz="2400" dirty="0" smtClean="0"/>
              <a:t>Georgia Science: </a:t>
            </a:r>
          </a:p>
          <a:p>
            <a:pPr lvl="2"/>
            <a:r>
              <a:rPr lang="en-US" sz="2400" dirty="0" smtClean="0"/>
              <a:t>Keep records of investigations and observations and do not alter the records later. (Grade: 3) [2006]</a:t>
            </a:r>
          </a:p>
          <a:p>
            <a:pPr lvl="2"/>
            <a:r>
              <a:rPr lang="en-US" sz="2400" dirty="0" smtClean="0"/>
              <a:t>Determine how water and wind can change rocks and soil over time using observation and research. (Grade:3) [2006]</a:t>
            </a:r>
          </a:p>
        </p:txBody>
      </p:sp>
    </p:spTree>
    <p:extLst>
      <p:ext uri="{BB962C8B-B14F-4D97-AF65-F5344CB8AC3E}">
        <p14:creationId xmlns:p14="http://schemas.microsoft.com/office/powerpoint/2010/main" val="64944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Windstorm: Summary of activity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Learn how tornados are formed and what they look like </a:t>
            </a:r>
          </a:p>
          <a:p>
            <a:pPr lvl="1"/>
            <a:r>
              <a:rPr lang="en-US" sz="2400" dirty="0" smtClean="0"/>
              <a:t>Creating a water vortex in a soda bottle </a:t>
            </a:r>
            <a:endParaRPr lang="en-US" sz="2400" dirty="0"/>
          </a:p>
        </p:txBody>
      </p:sp>
      <p:pic>
        <p:nvPicPr>
          <p:cNvPr id="1026" name="Picture 2" descr="A photo showing a classic rope tornado in Union City, Oklahoma, in 1973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636" y="2943225"/>
            <a:ext cx="2537164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photo showing a classic wedge tornado in Shamrock, Texas, in 1977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3048000"/>
            <a:ext cx="4212771" cy="286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5915026"/>
            <a:ext cx="1097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Wedge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61722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Rope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1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138</TotalTime>
  <Words>501</Words>
  <Application>Microsoft Office PowerPoint</Application>
  <PresentationFormat>On-screen Show (4:3)</PresentationFormat>
  <Paragraphs>68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Thatch</vt:lpstr>
      <vt:lpstr>Natural Disasters</vt:lpstr>
      <vt:lpstr>A Tornado in My State?</vt:lpstr>
      <vt:lpstr>A Tornado in My State?: Summary of Activity</vt:lpstr>
      <vt:lpstr>A Tornado in My State?: Worksheets</vt:lpstr>
      <vt:lpstr>A Tornado in My State?:  Procedure</vt:lpstr>
      <vt:lpstr>A Tornado in My State?: Graphs</vt:lpstr>
      <vt:lpstr>A Tornado in My State?: Final Thoughts</vt:lpstr>
      <vt:lpstr>Windstorm</vt:lpstr>
      <vt:lpstr>Windstorm: Summary of activity</vt:lpstr>
      <vt:lpstr>Windstorm: Worksheets</vt:lpstr>
      <vt:lpstr>Windstorm: Procedure</vt:lpstr>
      <vt:lpstr>Windstorm: Setup</vt:lpstr>
      <vt:lpstr>PowerPoint Presentation</vt:lpstr>
      <vt:lpstr>Windstorm: Final Thoughts</vt:lpstr>
      <vt:lpstr>Sources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Kenzie</dc:creator>
  <cp:lastModifiedBy>Kenzie</cp:lastModifiedBy>
  <cp:revision>17</cp:revision>
  <dcterms:created xsi:type="dcterms:W3CDTF">2013-10-16T18:28:20Z</dcterms:created>
  <dcterms:modified xsi:type="dcterms:W3CDTF">2013-10-21T20:07:25Z</dcterms:modified>
</cp:coreProperties>
</file>